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d0MyzwA_m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C9AC-6865-4B05-8BE3-F9117E2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599959" cy="2387600"/>
          </a:xfrm>
        </p:spPr>
        <p:txBody>
          <a:bodyPr/>
          <a:lstStyle/>
          <a:p>
            <a:r>
              <a:rPr lang="en-US" dirty="0"/>
              <a:t>Settling the Northern Colonies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317BE-FA62-4385-B944-CB40E032B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Chapter Three</a:t>
            </a:r>
            <a:endParaRPr lang="en-US" dirty="0"/>
          </a:p>
          <a:p>
            <a:r>
              <a:rPr lang="en-US" i="1" dirty="0"/>
              <a:t>The American Pageant</a:t>
            </a:r>
          </a:p>
        </p:txBody>
      </p:sp>
    </p:spTree>
    <p:extLst>
      <p:ext uri="{BB962C8B-B14F-4D97-AF65-F5344CB8AC3E}">
        <p14:creationId xmlns:p14="http://schemas.microsoft.com/office/powerpoint/2010/main" val="289800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404E-795B-4EA2-8467-288EFB39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F1658-0B06-4D0E-877E-31A009F9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64565"/>
          </a:xfrm>
        </p:spPr>
        <p:txBody>
          <a:bodyPr>
            <a:normAutofit/>
          </a:bodyPr>
          <a:lstStyle/>
          <a:p>
            <a:r>
              <a:rPr lang="en-US" dirty="0"/>
              <a:t>“The Lord’s Sewer”</a:t>
            </a:r>
          </a:p>
          <a:p>
            <a:endParaRPr lang="en-US" dirty="0"/>
          </a:p>
          <a:p>
            <a:r>
              <a:rPr lang="en-US" dirty="0"/>
              <a:t>Williams flees to RI –Baptist Church</a:t>
            </a:r>
          </a:p>
          <a:p>
            <a:endParaRPr lang="en-US" dirty="0"/>
          </a:p>
          <a:p>
            <a:r>
              <a:rPr lang="en-US" dirty="0"/>
              <a:t>***NEED TO KNOW****</a:t>
            </a:r>
          </a:p>
          <a:p>
            <a:pPr lvl="1"/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COMPLETE FREEDOM OF RELIGION—EVEN FOR CATHOLICS, QUAKERS AND JEWS</a:t>
            </a:r>
          </a:p>
          <a:p>
            <a:pPr lvl="1"/>
            <a:r>
              <a:rPr lang="en-US" dirty="0"/>
              <a:t>No oaths, no church attendance, no tax to support the church </a:t>
            </a:r>
          </a:p>
          <a:p>
            <a:pPr lvl="1"/>
            <a:r>
              <a:rPr lang="en-US" dirty="0"/>
              <a:t>Simple manhood suffrage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F5FB8-4786-4130-BAD8-6A2C320EB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" r="5677" b="4374"/>
          <a:stretch/>
        </p:blipFill>
        <p:spPr>
          <a:xfrm>
            <a:off x="8030817" y="813282"/>
            <a:ext cx="3016594" cy="4164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A00DB-212D-4BBB-9098-B4506E43E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69" y="239980"/>
            <a:ext cx="2349471" cy="31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2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968C-FA0F-4AC3-8373-ABC370D0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12649"/>
            <a:ext cx="9905998" cy="1478570"/>
          </a:xfrm>
        </p:spPr>
        <p:txBody>
          <a:bodyPr/>
          <a:lstStyle/>
          <a:p>
            <a:r>
              <a:rPr lang="en-US" dirty="0"/>
              <a:t>New England Grows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CEC8-58B3-4055-B825-E7FFF14F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66" y="1540475"/>
            <a:ext cx="8364049" cy="5317525"/>
          </a:xfrm>
        </p:spPr>
        <p:txBody>
          <a:bodyPr>
            <a:normAutofit/>
          </a:bodyPr>
          <a:lstStyle/>
          <a:p>
            <a:r>
              <a:rPr lang="en-US" dirty="0"/>
              <a:t>Dutch and English settling in NE</a:t>
            </a:r>
          </a:p>
          <a:p>
            <a:pPr lvl="1"/>
            <a:r>
              <a:rPr lang="en-US" dirty="0"/>
              <a:t>Forms </a:t>
            </a:r>
            <a:r>
              <a:rPr lang="en-US" b="1" dirty="0"/>
              <a:t>Fundamental Orders of CT (1639) II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A MODERN CONSTITUTION</a:t>
            </a:r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2"/>
            <a:r>
              <a:rPr lang="en-US" dirty="0"/>
              <a:t>Impact seen in its charter and its current state constitution! </a:t>
            </a:r>
          </a:p>
          <a:p>
            <a:pPr lvl="1"/>
            <a:r>
              <a:rPr lang="en-US" dirty="0"/>
              <a:t>Democratically controlled by substantial citizens (men)</a:t>
            </a:r>
          </a:p>
          <a:p>
            <a:pPr lvl="1"/>
            <a:endParaRPr lang="en-US" dirty="0"/>
          </a:p>
          <a:p>
            <a:r>
              <a:rPr lang="en-US" dirty="0"/>
              <a:t>1638: Squatter Puritan settlement in CT—falls through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Thomas Hooker</a:t>
            </a:r>
          </a:p>
          <a:p>
            <a:endParaRPr lang="en-US" dirty="0"/>
          </a:p>
          <a:p>
            <a:r>
              <a:rPr lang="en-US" dirty="0"/>
              <a:t>1662—Crown grants charter to CT Valley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DA9F2-8E8C-4DE7-8F2B-5E81F86B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725" y="0"/>
            <a:ext cx="2548276" cy="4375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3DC9F-4A24-4260-98A5-16BF9C53A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825" y="0"/>
            <a:ext cx="2693900" cy="2011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67B8CB-5B11-473D-9539-3D7A07F99B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018"/>
          <a:stretch/>
        </p:blipFill>
        <p:spPr>
          <a:xfrm>
            <a:off x="9198937" y="4619687"/>
            <a:ext cx="2993063" cy="22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2B4C-A32E-4B8F-9516-A8F3C9CE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Pequot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2CAA2-2914-4A08-A929-084B7A455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63348"/>
          </a:xfrm>
        </p:spPr>
        <p:txBody>
          <a:bodyPr>
            <a:normAutofit/>
          </a:bodyPr>
          <a:lstStyle/>
          <a:p>
            <a:r>
              <a:rPr lang="en-US" dirty="0"/>
              <a:t>Puritans vs. Indians</a:t>
            </a:r>
          </a:p>
          <a:p>
            <a:pPr lvl="1"/>
            <a:r>
              <a:rPr lang="en-US" dirty="0"/>
              <a:t>At European contact—75% of Native Americans die in NE</a:t>
            </a:r>
          </a:p>
          <a:p>
            <a:endParaRPr lang="en-US" dirty="0"/>
          </a:p>
          <a:p>
            <a:r>
              <a:rPr lang="en-US" dirty="0"/>
              <a:t>Wampanoag Tribe </a:t>
            </a:r>
          </a:p>
          <a:p>
            <a:pPr lvl="1"/>
            <a:r>
              <a:rPr lang="en-US" dirty="0"/>
              <a:t>Befriends the settlers at first—cultural diffusion </a:t>
            </a:r>
          </a:p>
          <a:p>
            <a:pPr lvl="1"/>
            <a:r>
              <a:rPr lang="en-US" dirty="0"/>
              <a:t>Overseen by Squanto</a:t>
            </a:r>
          </a:p>
          <a:p>
            <a:pPr lvl="1"/>
            <a:r>
              <a:rPr lang="en-US" dirty="0"/>
              <a:t>Chief Massasoit signed peace treaty with Pilgrims (1621)</a:t>
            </a:r>
          </a:p>
          <a:p>
            <a:pPr lvl="2"/>
            <a:r>
              <a:rPr lang="en-US" dirty="0"/>
              <a:t>First Thanksgiving!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33904-5517-4D1E-BB4D-70859BB9E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882" y="0"/>
            <a:ext cx="3908117" cy="2489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4F0CCC-89A1-4CDE-B4BC-FA9FBB985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881" y="3503029"/>
            <a:ext cx="3908118" cy="33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56D4-BD7A-43D0-9AE4-63C60EB1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222" y="0"/>
            <a:ext cx="9905998" cy="1478570"/>
          </a:xfrm>
        </p:spPr>
        <p:txBody>
          <a:bodyPr/>
          <a:lstStyle/>
          <a:p>
            <a:r>
              <a:rPr lang="en-US" dirty="0"/>
              <a:t>So…Why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25B8-CF5F-4EE1-85FF-7D3A8CF05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86678"/>
            <a:ext cx="6399075" cy="5771322"/>
          </a:xfrm>
        </p:spPr>
        <p:txBody>
          <a:bodyPr>
            <a:normAutofit/>
          </a:bodyPr>
          <a:lstStyle/>
          <a:p>
            <a:r>
              <a:rPr lang="en-US" dirty="0"/>
              <a:t>More Europeans moved in—</a:t>
            </a:r>
          </a:p>
          <a:p>
            <a:pPr lvl="1"/>
            <a:r>
              <a:rPr lang="en-US" dirty="0"/>
              <a:t>more conflicts with Natives</a:t>
            </a:r>
          </a:p>
          <a:p>
            <a:endParaRPr lang="en-US" dirty="0"/>
          </a:p>
          <a:p>
            <a:r>
              <a:rPr lang="en-US" dirty="0"/>
              <a:t>Europeans form alliance with a separate tribe</a:t>
            </a:r>
          </a:p>
          <a:p>
            <a:pPr lvl="1"/>
            <a:r>
              <a:rPr lang="en-US" dirty="0"/>
              <a:t>Set fire to Pequot wigwams, villages</a:t>
            </a:r>
          </a:p>
          <a:p>
            <a:pPr lvl="1"/>
            <a:r>
              <a:rPr lang="en-US" dirty="0"/>
              <a:t>Those who fled were shot</a:t>
            </a:r>
          </a:p>
          <a:p>
            <a:endParaRPr lang="en-US" dirty="0"/>
          </a:p>
          <a:p>
            <a:r>
              <a:rPr lang="en-US" dirty="0"/>
              <a:t>Pequots decimated—four decades of tension</a:t>
            </a:r>
          </a:p>
          <a:p>
            <a:endParaRPr lang="en-US" dirty="0"/>
          </a:p>
          <a:p>
            <a:r>
              <a:rPr lang="en-US" dirty="0"/>
              <a:t>The justification? </a:t>
            </a:r>
          </a:p>
          <a:p>
            <a:pPr lvl="1"/>
            <a:r>
              <a:rPr lang="en-US" dirty="0"/>
              <a:t>GGG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CEB2C-6CD3-4E0E-B22E-C60B5B8D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2072640"/>
          </a:xfrm>
          <a:prstGeom prst="rect">
            <a:avLst/>
          </a:prstGeom>
        </p:spPr>
      </p:pic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0DBF5560-922F-416C-B9DE-A3582B9E5B6D}"/>
              </a:ext>
            </a:extLst>
          </p:cNvPr>
          <p:cNvSpPr/>
          <p:nvPr/>
        </p:nvSpPr>
        <p:spPr>
          <a:xfrm rot="714973">
            <a:off x="7262191" y="2532839"/>
            <a:ext cx="4664765" cy="425456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1637—Must- Know Date!</a:t>
            </a:r>
          </a:p>
        </p:txBody>
      </p:sp>
    </p:spTree>
    <p:extLst>
      <p:ext uri="{BB962C8B-B14F-4D97-AF65-F5344CB8AC3E}">
        <p14:creationId xmlns:p14="http://schemas.microsoft.com/office/powerpoint/2010/main" val="215827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8AE5-6F61-4B1B-925B-A7E34B2D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Native’s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EBC6-39A9-47EB-B38F-756857C1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826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Intertribal unity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1675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Metacom (Massasoit’s son)</a:t>
            </a:r>
          </a:p>
          <a:p>
            <a:pPr lvl="2"/>
            <a:r>
              <a:rPr lang="en-US" sz="2600" dirty="0"/>
              <a:t>King Philip (“Christianized” Name) </a:t>
            </a:r>
          </a:p>
          <a:p>
            <a:pPr lvl="1"/>
            <a:r>
              <a:rPr lang="en-US" sz="2800" dirty="0"/>
              <a:t>Launches attack on English—52 Puritan towns hit; 12 totally destroyed </a:t>
            </a:r>
          </a:p>
          <a:p>
            <a:pPr lvl="1"/>
            <a:r>
              <a:rPr lang="en-US" sz="2800" dirty="0"/>
              <a:t>Even so—the Natives lose!</a:t>
            </a:r>
          </a:p>
          <a:p>
            <a:pPr lvl="2"/>
            <a:r>
              <a:rPr lang="en-US" sz="2600" dirty="0"/>
              <a:t>Effect: England continues to move west</a:t>
            </a:r>
          </a:p>
          <a:p>
            <a:pPr lvl="2"/>
            <a:r>
              <a:rPr lang="en-US" sz="2600" dirty="0"/>
              <a:t>England faces less threats from Natives</a:t>
            </a:r>
          </a:p>
          <a:p>
            <a:pPr lvl="2"/>
            <a:r>
              <a:rPr lang="en-US" sz="2600" dirty="0"/>
              <a:t>Metacom’s son and wife sold in to slavery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D98CA-68B0-4D09-B5DC-61F700D5C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786" y="-26988"/>
            <a:ext cx="4882214" cy="3222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EC51F-40A7-4B85-B4F4-80C72B842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468" y="3662240"/>
            <a:ext cx="2119532" cy="32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2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AB4F-916D-4A20-B2E9-3D5D76F3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Seeds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0DABA-D687-4E95-BFB2-BC70B153C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03104"/>
          </a:xfrm>
        </p:spPr>
        <p:txBody>
          <a:bodyPr>
            <a:normAutofit/>
          </a:bodyPr>
          <a:lstStyle/>
          <a:p>
            <a:r>
              <a:rPr lang="en-US" dirty="0"/>
              <a:t>1643: New England Confederation forms</a:t>
            </a:r>
          </a:p>
          <a:p>
            <a:pPr lvl="1"/>
            <a:r>
              <a:rPr lang="en-US" dirty="0"/>
              <a:t>Made up of Plymouth, Massachusetts, Connecticut, New Haven</a:t>
            </a:r>
          </a:p>
          <a:p>
            <a:pPr lvl="2"/>
            <a:r>
              <a:rPr lang="en-US" dirty="0"/>
              <a:t>Maine and Rhode Island blackballed</a:t>
            </a:r>
          </a:p>
          <a:p>
            <a:pPr lvl="1"/>
            <a:r>
              <a:rPr lang="en-US" dirty="0"/>
              <a:t>England at Civil War— “ignoring” colonies</a:t>
            </a:r>
          </a:p>
          <a:p>
            <a:pPr lvl="1"/>
            <a:r>
              <a:rPr lang="en-US" dirty="0"/>
              <a:t>Purely defensive coalition </a:t>
            </a:r>
          </a:p>
          <a:p>
            <a:endParaRPr lang="en-US" dirty="0"/>
          </a:p>
          <a:p>
            <a:r>
              <a:rPr lang="en-US" dirty="0"/>
              <a:t>Each colony gets two votes</a:t>
            </a:r>
          </a:p>
          <a:p>
            <a:pPr lvl="1"/>
            <a:r>
              <a:rPr lang="en-US" dirty="0"/>
              <a:t>MA doesn’t like </a:t>
            </a:r>
          </a:p>
          <a:p>
            <a:pPr lvl="1"/>
            <a:r>
              <a:rPr lang="en-US" dirty="0"/>
              <a:t>Representatives chosen by citizens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0CD443D-42A5-4A09-8D01-A7156BCA9C4B}"/>
              </a:ext>
            </a:extLst>
          </p:cNvPr>
          <p:cNvSpPr/>
          <p:nvPr/>
        </p:nvSpPr>
        <p:spPr>
          <a:xfrm>
            <a:off x="4863547" y="4451039"/>
            <a:ext cx="5844209" cy="1906021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In Kind, Different In Time to the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D99A5-EB10-4464-AA76-ED44EE47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006" y="-17586"/>
            <a:ext cx="2857500" cy="168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BEA9AC-0612-4C67-9528-BA3E3F25F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062" y="1759041"/>
            <a:ext cx="2906444" cy="17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67DE-943E-420B-A71B-8D894204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D6F2F-65E7-48C7-8276-A078BDA5F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69365"/>
          </a:xfrm>
        </p:spPr>
        <p:txBody>
          <a:bodyPr>
            <a:normAutofit/>
          </a:bodyPr>
          <a:lstStyle/>
          <a:p>
            <a:r>
              <a:rPr lang="en-US" dirty="0"/>
              <a:t>Civil War in England—king pays little attention</a:t>
            </a:r>
          </a:p>
          <a:p>
            <a:endParaRPr lang="en-US" dirty="0"/>
          </a:p>
          <a:p>
            <a:r>
              <a:rPr lang="en-US" dirty="0"/>
              <a:t>UNTIL</a:t>
            </a:r>
          </a:p>
          <a:p>
            <a:pPr lvl="1"/>
            <a:r>
              <a:rPr lang="en-US" dirty="0"/>
              <a:t>1660—Charles back on the throne</a:t>
            </a:r>
          </a:p>
          <a:p>
            <a:pPr lvl="1"/>
            <a:r>
              <a:rPr lang="en-US" dirty="0"/>
              <a:t>Firm grip on Colonies</a:t>
            </a:r>
          </a:p>
          <a:p>
            <a:endParaRPr lang="en-US" dirty="0"/>
          </a:p>
          <a:p>
            <a:r>
              <a:rPr lang="en-US" dirty="0"/>
              <a:t>Colonies feel as though they’re already “free”</a:t>
            </a:r>
          </a:p>
          <a:p>
            <a:pPr lvl="1"/>
            <a:r>
              <a:rPr lang="en-US" dirty="0"/>
              <a:t>MA biggest dissenters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B142E-9AB6-41D5-8999-37E1D177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904" y="0"/>
            <a:ext cx="2292096" cy="353263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DC3E646-FFA5-4738-B9D5-0744AB6E0454}"/>
              </a:ext>
            </a:extLst>
          </p:cNvPr>
          <p:cNvSpPr/>
          <p:nvPr/>
        </p:nvSpPr>
        <p:spPr>
          <a:xfrm>
            <a:off x="7235687" y="3962400"/>
            <a:ext cx="4956313" cy="2756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Need to be put in their place, SO: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CT granted legal squatter status; sea-to-sea charter</a:t>
            </a:r>
          </a:p>
          <a:p>
            <a:pPr marL="342900" indent="-342900" algn="ctr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Rhode Island—new charter</a:t>
            </a:r>
          </a:p>
          <a:p>
            <a:pPr marL="342900" indent="-342900" algn="ctr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MA—charter revoked</a:t>
            </a:r>
          </a:p>
        </p:txBody>
      </p:sp>
    </p:spTree>
    <p:extLst>
      <p:ext uri="{BB962C8B-B14F-4D97-AF65-F5344CB8AC3E}">
        <p14:creationId xmlns:p14="http://schemas.microsoft.com/office/powerpoint/2010/main" val="10144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9310-05CA-466E-A4B4-ADC74E94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318A0-185D-4EDE-BF88-5FFD45EE0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1688029"/>
            <a:ext cx="9905999" cy="44693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1686</a:t>
            </a:r>
          </a:p>
          <a:p>
            <a:pPr lvl="1"/>
            <a:r>
              <a:rPr lang="en-US" dirty="0"/>
              <a:t>Dominion of New England established by Royals</a:t>
            </a:r>
          </a:p>
          <a:p>
            <a:pPr lvl="2"/>
            <a:r>
              <a:rPr lang="en-US" dirty="0"/>
              <a:t>Similar to NE Confederation; headquartered in London</a:t>
            </a:r>
          </a:p>
          <a:p>
            <a:pPr lvl="1"/>
            <a:r>
              <a:rPr lang="en-US" dirty="0"/>
              <a:t>Goal: Put colonies in place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 Laws (1651)</a:t>
            </a:r>
          </a:p>
          <a:p>
            <a:pPr lvl="3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 can only trade with countries tied to England</a:t>
            </a:r>
          </a:p>
          <a:p>
            <a:pPr lvl="3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Smuggling goes up</a:t>
            </a:r>
          </a:p>
          <a:p>
            <a:pPr lvl="3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Edmund Andros // English representative in Boston</a:t>
            </a:r>
          </a:p>
          <a:p>
            <a:pPr lvl="3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town meetings; press; courts; schools, etc.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A4186-6D4E-4251-AD7C-AEE4D70D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0" y="3009900"/>
            <a:ext cx="2794000" cy="384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FC3AA-E2D8-41CE-AD0D-510FD94EE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881" y="-82440"/>
            <a:ext cx="4123120" cy="30923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798913-5B95-473E-BDD1-59E36505647B}"/>
              </a:ext>
            </a:extLst>
          </p:cNvPr>
          <p:cNvSpPr/>
          <p:nvPr/>
        </p:nvSpPr>
        <p:spPr>
          <a:xfrm>
            <a:off x="1181033" y="6157395"/>
            <a:ext cx="7964556" cy="59634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people are furious—take a lesson from England: Glorious Revolution (1688)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William and Mary on the Throne // Dominion of NE collapses (bye, bye Andros)</a:t>
            </a:r>
          </a:p>
        </p:txBody>
      </p:sp>
    </p:spTree>
    <p:extLst>
      <p:ext uri="{BB962C8B-B14F-4D97-AF65-F5344CB8AC3E}">
        <p14:creationId xmlns:p14="http://schemas.microsoft.com/office/powerpoint/2010/main" val="38035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2ACC-547E-4866-A83C-677701C3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en-US" dirty="0"/>
              <a:t>England’s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E271-2EF6-41D4-917B-A85C3E0D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8570"/>
            <a:ext cx="9905999" cy="5266787"/>
          </a:xfrm>
        </p:spPr>
        <p:txBody>
          <a:bodyPr>
            <a:normAutofit/>
          </a:bodyPr>
          <a:lstStyle/>
          <a:p>
            <a:r>
              <a:rPr lang="en-US" dirty="0"/>
              <a:t>1691—New King, but…</a:t>
            </a:r>
          </a:p>
          <a:p>
            <a:pPr lvl="1"/>
            <a:r>
              <a:rPr lang="en-US" dirty="0"/>
              <a:t>MA is made a royal colony // Protestant Monarchy in England</a:t>
            </a:r>
          </a:p>
          <a:p>
            <a:pPr lvl="1"/>
            <a:r>
              <a:rPr lang="en-US" dirty="0"/>
              <a:t>Puritans crushed—voting rights extended to qualified males, not just the ‘elect’</a:t>
            </a:r>
          </a:p>
          <a:p>
            <a:endParaRPr lang="en-US" dirty="0"/>
          </a:p>
          <a:p>
            <a:r>
              <a:rPr lang="en-US" dirty="0"/>
              <a:t>Under new monarchy—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**salutary neglect**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Decreases tensions in Colony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Loosening grip on Navigation Acts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other ways—monarchy tightens grip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people in charge who are stupid; don’t know America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5A57C-F0F8-4E77-B721-711423B2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8068">
            <a:off x="9654118" y="2721614"/>
            <a:ext cx="2499360" cy="40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0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86BA-3479-4364-847D-FB0DE2BA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960" y="-329603"/>
            <a:ext cx="9905998" cy="1478570"/>
          </a:xfrm>
        </p:spPr>
        <p:txBody>
          <a:bodyPr/>
          <a:lstStyle/>
          <a:p>
            <a:r>
              <a:rPr lang="en-US" dirty="0"/>
              <a:t>Old and New Netherlands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3DE7-A3BE-450E-9617-EF5F022A2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311" y="755374"/>
            <a:ext cx="9905999" cy="6102626"/>
          </a:xfrm>
        </p:spPr>
        <p:txBody>
          <a:bodyPr>
            <a:normAutofit/>
          </a:bodyPr>
          <a:lstStyle/>
          <a:p>
            <a:r>
              <a:rPr lang="en-US" dirty="0"/>
              <a:t>Dutch also exploring</a:t>
            </a:r>
          </a:p>
          <a:p>
            <a:pPr lvl="1"/>
            <a:r>
              <a:rPr lang="en-US" dirty="0"/>
              <a:t>Controlled by Spain; England helps them out</a:t>
            </a:r>
          </a:p>
          <a:p>
            <a:pPr lvl="1"/>
            <a:r>
              <a:rPr lang="en-US" dirty="0"/>
              <a:t>Repay England by fighting naval battles</a:t>
            </a:r>
          </a:p>
          <a:p>
            <a:endParaRPr lang="en-US" dirty="0"/>
          </a:p>
          <a:p>
            <a:r>
              <a:rPr lang="en-US" dirty="0"/>
              <a:t>Dutch East India Company</a:t>
            </a:r>
          </a:p>
          <a:p>
            <a:pPr lvl="1"/>
            <a:r>
              <a:rPr lang="en-US" dirty="0"/>
              <a:t>10k Men; 190 Ships</a:t>
            </a:r>
          </a:p>
          <a:p>
            <a:pPr lvl="1"/>
            <a:r>
              <a:rPr lang="en-US" dirty="0"/>
              <a:t>Look to Henry Hudson—Delaware Bay; NY Bay</a:t>
            </a:r>
          </a:p>
          <a:p>
            <a:pPr lvl="2"/>
            <a:r>
              <a:rPr lang="en-US" dirty="0"/>
              <a:t>Hudson River</a:t>
            </a:r>
          </a:p>
          <a:p>
            <a:endParaRPr lang="en-US" dirty="0"/>
          </a:p>
          <a:p>
            <a:r>
              <a:rPr lang="en-US" dirty="0"/>
              <a:t>New Netherlands—planted permanently 1623</a:t>
            </a:r>
          </a:p>
          <a:p>
            <a:pPr lvl="1"/>
            <a:r>
              <a:rPr lang="en-US" dirty="0"/>
              <a:t>New Amsterdam (NYC)—seaport; diverse</a:t>
            </a:r>
          </a:p>
          <a:p>
            <a:pPr lvl="2"/>
            <a:r>
              <a:rPr lang="en-US" dirty="0"/>
              <a:t>No religious toleration. No free speech. No democracy.</a:t>
            </a:r>
          </a:p>
          <a:p>
            <a:pPr lvl="3"/>
            <a:r>
              <a:rPr lang="en-US" dirty="0"/>
              <a:t>Governor appointed by government, not the people!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6EE6BD4-C733-4604-BD8B-082E71AA8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5288" y="0"/>
            <a:ext cx="2996712" cy="1997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87E14-100E-44BD-8A7E-4CF551C8B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286" y="1997808"/>
            <a:ext cx="2996713" cy="2247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361666-8ECD-4AC7-BA8A-7C491C46B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85" y="4245343"/>
            <a:ext cx="2996715" cy="261265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584C70-EC87-443B-B3A4-1DE846BCE09B}"/>
              </a:ext>
            </a:extLst>
          </p:cNvPr>
          <p:cNvSpPr/>
          <p:nvPr/>
        </p:nvSpPr>
        <p:spPr>
          <a:xfrm rot="613858">
            <a:off x="4847435" y="2587248"/>
            <a:ext cx="4396007" cy="921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Relies on Fur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Purchases Manhattan from Natives</a:t>
            </a:r>
          </a:p>
        </p:txBody>
      </p:sp>
    </p:spTree>
    <p:extLst>
      <p:ext uri="{BB962C8B-B14F-4D97-AF65-F5344CB8AC3E}">
        <p14:creationId xmlns:p14="http://schemas.microsoft.com/office/powerpoint/2010/main" val="144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9D9B-AD54-4032-9FB8-A7340CE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7214"/>
            <a:ext cx="9905998" cy="1478570"/>
          </a:xfrm>
        </p:spPr>
        <p:txBody>
          <a:bodyPr/>
          <a:lstStyle/>
          <a:p>
            <a:r>
              <a:rPr lang="en-US" dirty="0"/>
              <a:t>Defining Regions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97E9E1-5CAB-4C57-A369-4A42C17A9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4243"/>
            <a:ext cx="12192000" cy="5373757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A97397-D387-4D6A-94EB-0D323EACA033}"/>
              </a:ext>
            </a:extLst>
          </p:cNvPr>
          <p:cNvGrpSpPr/>
          <p:nvPr/>
        </p:nvGrpSpPr>
        <p:grpSpPr>
          <a:xfrm>
            <a:off x="7050156" y="5195942"/>
            <a:ext cx="3127514" cy="1662058"/>
            <a:chOff x="7050156" y="5195942"/>
            <a:chExt cx="2743200" cy="16620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37954-CF70-47AE-AC41-D247FFDEACAA}"/>
                </a:ext>
              </a:extLst>
            </p:cNvPr>
            <p:cNvSpPr/>
            <p:nvPr/>
          </p:nvSpPr>
          <p:spPr>
            <a:xfrm>
              <a:off x="7050156" y="5195942"/>
              <a:ext cx="2743200" cy="42068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New England Colonies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BBCDAA-B945-48F9-8BF9-62BD993DA341}"/>
                </a:ext>
              </a:extLst>
            </p:cNvPr>
            <p:cNvSpPr/>
            <p:nvPr/>
          </p:nvSpPr>
          <p:spPr>
            <a:xfrm>
              <a:off x="7050156" y="5606284"/>
              <a:ext cx="2743200" cy="4206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Middle Colonies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EDC34C-5831-4017-978F-3815E87C460F}"/>
                </a:ext>
              </a:extLst>
            </p:cNvPr>
            <p:cNvSpPr/>
            <p:nvPr/>
          </p:nvSpPr>
          <p:spPr>
            <a:xfrm>
              <a:off x="7050156" y="6016626"/>
              <a:ext cx="2743200" cy="4206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Chesapeake Colonies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FBD74B-FA12-4FAE-B67F-3A9327B5A284}"/>
                </a:ext>
              </a:extLst>
            </p:cNvPr>
            <p:cNvSpPr/>
            <p:nvPr/>
          </p:nvSpPr>
          <p:spPr>
            <a:xfrm>
              <a:off x="7050156" y="6437313"/>
              <a:ext cx="2743200" cy="4206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Lower Colonies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17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DC8C-482A-4724-A7A3-D24331C1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EB2A4-FFDA-4100-8943-8B1184E4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04322"/>
          </a:xfrm>
        </p:spPr>
        <p:txBody>
          <a:bodyPr>
            <a:normAutofit/>
          </a:bodyPr>
          <a:lstStyle/>
          <a:p>
            <a:r>
              <a:rPr lang="en-US" dirty="0"/>
              <a:t>Dutch get off to a rocky start in NE</a:t>
            </a:r>
          </a:p>
          <a:p>
            <a:pPr lvl="1"/>
            <a:r>
              <a:rPr lang="en-US" dirty="0"/>
              <a:t>Director General—harsh, not savvy</a:t>
            </a:r>
          </a:p>
          <a:p>
            <a:pPr lvl="1"/>
            <a:r>
              <a:rPr lang="en-US" dirty="0"/>
              <a:t>Harsh to settlers and Natives alike</a:t>
            </a:r>
          </a:p>
          <a:p>
            <a:pPr lvl="1"/>
            <a:r>
              <a:rPr lang="en-US" dirty="0"/>
              <a:t>Builds a wall to protect the Dutch from invasion </a:t>
            </a:r>
          </a:p>
          <a:p>
            <a:pPr lvl="2"/>
            <a:r>
              <a:rPr lang="en-US" dirty="0"/>
              <a:t>Wall Street </a:t>
            </a:r>
          </a:p>
          <a:p>
            <a:pPr lvl="1"/>
            <a:r>
              <a:rPr lang="en-US" dirty="0"/>
              <a:t>Get too close to CT—ousts them!</a:t>
            </a:r>
          </a:p>
          <a:p>
            <a:endParaRPr lang="en-US" dirty="0"/>
          </a:p>
          <a:p>
            <a:r>
              <a:rPr lang="en-US" dirty="0"/>
              <a:t>Sweden tries to settle—also ousted </a:t>
            </a:r>
          </a:p>
          <a:p>
            <a:pPr lvl="1"/>
            <a:r>
              <a:rPr lang="en-US" dirty="0"/>
              <a:t>Still leaves impact on Delaware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1BC97-365A-406C-A3D9-8677F81F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875" y="1357803"/>
            <a:ext cx="3536618" cy="44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56AB-046C-477F-801E-3F138B21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Dutch, New York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EEFA-BD94-43E6-B404-AFA34B499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90" y="1745904"/>
            <a:ext cx="9905999" cy="4608513"/>
          </a:xfrm>
        </p:spPr>
        <p:txBody>
          <a:bodyPr>
            <a:normAutofit/>
          </a:bodyPr>
          <a:lstStyle/>
          <a:p>
            <a:r>
              <a:rPr lang="en-US" dirty="0"/>
              <a:t>England overpowers Sweden, Dutch</a:t>
            </a:r>
          </a:p>
          <a:p>
            <a:pPr lvl="1"/>
            <a:r>
              <a:rPr lang="en-US" dirty="0"/>
              <a:t>Take control of New Amsterdam</a:t>
            </a:r>
          </a:p>
          <a:p>
            <a:pPr lvl="1"/>
            <a:r>
              <a:rPr lang="en-US" dirty="0"/>
              <a:t>Led by Duke of York—New York </a:t>
            </a:r>
          </a:p>
          <a:p>
            <a:endParaRPr lang="en-US" dirty="0"/>
          </a:p>
          <a:p>
            <a:r>
              <a:rPr lang="en-US" dirty="0"/>
              <a:t>England now controls NY </a:t>
            </a:r>
            <a:r>
              <a:rPr lang="en-US" dirty="0">
                <a:sym typeface="Wingdings" panose="05000000000000000000" pitchFamily="2" charset="2"/>
              </a:rPr>
              <a:t> SC (Georgia)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Land given to English “favorites” –slows growth!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Still see influence of the Dutch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Harlem, Brooklyn, </a:t>
            </a:r>
            <a:r>
              <a:rPr lang="en-US" dirty="0" err="1">
                <a:sym typeface="Wingdings" panose="05000000000000000000" pitchFamily="2" charset="2"/>
              </a:rPr>
              <a:t>Hellgate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16D46-703A-4411-904D-5ED78392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7" y="0"/>
            <a:ext cx="3922643" cy="2941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22BFD-7A5B-40B2-99A4-CE6AFCB9E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30" y="3902202"/>
            <a:ext cx="1460068" cy="1460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9A68C-4004-4D1F-8DF4-48905BE6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43" y="5221033"/>
            <a:ext cx="2223936" cy="1478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4DD86-3B8F-4AA7-98D3-26F1A1C29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557" y="5210195"/>
            <a:ext cx="1460068" cy="1460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B9E09B-6053-4FDE-8C0D-05BB0A42E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7022" y="3985032"/>
            <a:ext cx="1937867" cy="1453401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7808789-A45C-4CBC-81C4-662229A4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37" y="5286528"/>
            <a:ext cx="1563963" cy="10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456C-5B74-4996-8FE2-EFA275AF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Pennsylvania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B406-003A-4A00-9973-FC78EF98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64975"/>
            <a:ext cx="9905999" cy="5493026"/>
          </a:xfrm>
        </p:spPr>
        <p:txBody>
          <a:bodyPr>
            <a:normAutofit/>
          </a:bodyPr>
          <a:lstStyle/>
          <a:p>
            <a:r>
              <a:rPr lang="en-US" sz="2800" dirty="0"/>
              <a:t>Quakers</a:t>
            </a:r>
          </a:p>
          <a:p>
            <a:pPr lvl="1"/>
            <a:r>
              <a:rPr lang="en-US" sz="2400" dirty="0"/>
              <a:t>Form in England; “Quake” when they hear the Message</a:t>
            </a:r>
          </a:p>
          <a:p>
            <a:pPr lvl="1"/>
            <a:r>
              <a:rPr lang="en-US" sz="2400" dirty="0"/>
              <a:t>Do not support a tax for church operations</a:t>
            </a:r>
          </a:p>
          <a:p>
            <a:pPr lvl="1"/>
            <a:r>
              <a:rPr lang="en-US" sz="2400" dirty="0"/>
              <a:t>Simplicity: house, dress, food; no $ for clergy</a:t>
            </a:r>
          </a:p>
          <a:p>
            <a:pPr lvl="1"/>
            <a:r>
              <a:rPr lang="en-US" sz="2400" dirty="0"/>
              <a:t>We are all children of God</a:t>
            </a:r>
          </a:p>
          <a:p>
            <a:pPr lvl="1"/>
            <a:r>
              <a:rPr lang="en-US" sz="2400" dirty="0"/>
              <a:t>No oaths; No military service; No war</a:t>
            </a:r>
          </a:p>
          <a:p>
            <a:pPr lvl="1"/>
            <a:r>
              <a:rPr lang="en-US" sz="2400" dirty="0"/>
              <a:t>Literally “turn the other cheek”</a:t>
            </a:r>
          </a:p>
          <a:p>
            <a:pPr lvl="1"/>
            <a:r>
              <a:rPr lang="en-US" sz="2400" dirty="0"/>
              <a:t>1681: Grant from King to form Pennsylvania</a:t>
            </a:r>
          </a:p>
          <a:p>
            <a:pPr lvl="2"/>
            <a:r>
              <a:rPr lang="en-US" sz="2000" dirty="0"/>
              <a:t>Open to all—literally </a:t>
            </a:r>
          </a:p>
          <a:p>
            <a:pPr lvl="2"/>
            <a:r>
              <a:rPr lang="en-US" sz="2000" dirty="0"/>
              <a:t>Pamphlets printed in multiple languages to draw others 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1CD79-B22C-4247-B86D-FB706A7C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828" y="-1"/>
            <a:ext cx="2668172" cy="3532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CFBC7-6DCD-4BD5-9AC7-5D9609B06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828" y="3532262"/>
            <a:ext cx="2668172" cy="32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6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8FE6-406D-40EA-B346-276A3DD9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Formally Launches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5D21-3032-4A69-9827-5B31B52F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17574"/>
          </a:xfrm>
        </p:spPr>
        <p:txBody>
          <a:bodyPr>
            <a:normAutofit/>
          </a:bodyPr>
          <a:lstStyle/>
          <a:p>
            <a:r>
              <a:rPr lang="en-US" dirty="0"/>
              <a:t>Squatter region—Dutch, English, French, Welsh </a:t>
            </a:r>
          </a:p>
          <a:p>
            <a:r>
              <a:rPr lang="en-US" dirty="0"/>
              <a:t>Philadelphia </a:t>
            </a:r>
          </a:p>
          <a:p>
            <a:r>
              <a:rPr lang="en-US" dirty="0"/>
              <a:t>Penn</a:t>
            </a:r>
          </a:p>
          <a:p>
            <a:pPr lvl="1"/>
            <a:r>
              <a:rPr lang="en-US" dirty="0"/>
              <a:t>Purchases land from Natives</a:t>
            </a:r>
          </a:p>
          <a:p>
            <a:pPr lvl="1"/>
            <a:r>
              <a:rPr lang="en-US" dirty="0"/>
              <a:t>Fair treatment of Natives</a:t>
            </a:r>
          </a:p>
          <a:p>
            <a:endParaRPr lang="en-US" dirty="0"/>
          </a:p>
          <a:p>
            <a:r>
              <a:rPr lang="en-US" dirty="0"/>
              <a:t>Pennsylvania open to all</a:t>
            </a:r>
          </a:p>
          <a:p>
            <a:pPr lvl="1"/>
            <a:r>
              <a:rPr lang="en-US" dirty="0"/>
              <a:t>Drawback--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DD80D40-448B-4A47-9FEC-BDC2E742F0C3}"/>
              </a:ext>
            </a:extLst>
          </p:cNvPr>
          <p:cNvSpPr/>
          <p:nvPr/>
        </p:nvSpPr>
        <p:spPr>
          <a:xfrm>
            <a:off x="3419061" y="5791200"/>
            <a:ext cx="6427304" cy="9674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Anti-Natives Move In—Conflicts With Natives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3DDB8A-FE1C-4698-9F70-83FD42C05AB7}"/>
              </a:ext>
            </a:extLst>
          </p:cNvPr>
          <p:cNvSpPr/>
          <p:nvPr/>
        </p:nvSpPr>
        <p:spPr>
          <a:xfrm>
            <a:off x="4373217" y="6096000"/>
            <a:ext cx="5155096" cy="371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5F21D-991E-452F-BE2D-47276D438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2011">
            <a:off x="7285788" y="1713497"/>
            <a:ext cx="4485050" cy="27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A178-B51E-49EE-8CC6-9CCA0A72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91" y="89383"/>
            <a:ext cx="9905998" cy="1478570"/>
          </a:xfrm>
        </p:spPr>
        <p:txBody>
          <a:bodyPr/>
          <a:lstStyle/>
          <a:p>
            <a:r>
              <a:rPr lang="en-US" dirty="0"/>
              <a:t>Set-Up of Pennsylvania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D0A30-6319-4642-8CD4-DFEF08B8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67953"/>
            <a:ext cx="9905999" cy="5097890"/>
          </a:xfrm>
        </p:spPr>
        <p:txBody>
          <a:bodyPr>
            <a:normAutofit/>
          </a:bodyPr>
          <a:lstStyle/>
          <a:p>
            <a:r>
              <a:rPr lang="en-US" dirty="0"/>
              <a:t>Representative Assembly (land owners)</a:t>
            </a:r>
          </a:p>
          <a:p>
            <a:r>
              <a:rPr lang="en-US" dirty="0"/>
              <a:t>No tax-supported church</a:t>
            </a:r>
          </a:p>
          <a:p>
            <a:r>
              <a:rPr lang="en-US" dirty="0"/>
              <a:t>Free worship</a:t>
            </a:r>
          </a:p>
          <a:p>
            <a:pPr lvl="1"/>
            <a:r>
              <a:rPr lang="en-US" dirty="0"/>
              <a:t>Catholics and Jews cannot vote—English influence</a:t>
            </a:r>
          </a:p>
          <a:p>
            <a:r>
              <a:rPr lang="en-US" dirty="0"/>
              <a:t>Limited death penalty</a:t>
            </a:r>
          </a:p>
          <a:p>
            <a:r>
              <a:rPr lang="en-US" dirty="0"/>
              <a:t>No immigration restrictions</a:t>
            </a:r>
          </a:p>
          <a:p>
            <a:r>
              <a:rPr lang="en-US" dirty="0"/>
              <a:t>Anti-slavery</a:t>
            </a:r>
          </a:p>
          <a:p>
            <a:r>
              <a:rPr lang="en-US" dirty="0"/>
              <a:t>Blue Laws</a:t>
            </a:r>
          </a:p>
          <a:p>
            <a:pPr lvl="1"/>
            <a:r>
              <a:rPr lang="en-US" dirty="0"/>
              <a:t>No dancing, singing cards, dice, games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98635-7D5F-4777-938B-923E742F5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518" y="-140677"/>
            <a:ext cx="4585482" cy="30569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9ED498-2E65-47C8-AB57-28CA26F80A05}"/>
              </a:ext>
            </a:extLst>
          </p:cNvPr>
          <p:cNvSpPr/>
          <p:nvPr/>
        </p:nvSpPr>
        <p:spPr>
          <a:xfrm rot="732588">
            <a:off x="8567595" y="3271569"/>
            <a:ext cx="3233530" cy="1575582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Blue Laws—so named because of the paper they were written on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Also called “Sunday Laws”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451EF-EDD7-4539-9A6D-0936B20F1F3C}"/>
              </a:ext>
            </a:extLst>
          </p:cNvPr>
          <p:cNvSpPr/>
          <p:nvPr/>
        </p:nvSpPr>
        <p:spPr>
          <a:xfrm>
            <a:off x="6266690" y="4956313"/>
            <a:ext cx="5700023" cy="190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of Income: Grains</a:t>
            </a:r>
          </a:p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three years—2,500 people live in PA</a:t>
            </a:r>
          </a:p>
        </p:txBody>
      </p:sp>
    </p:spTree>
    <p:extLst>
      <p:ext uri="{BB962C8B-B14F-4D97-AF65-F5344CB8AC3E}">
        <p14:creationId xmlns:p14="http://schemas.microsoft.com/office/powerpoint/2010/main" val="351969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CB9D-91B6-4B84-A033-8FE4FD4F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448" y="-49764"/>
            <a:ext cx="9905998" cy="1478570"/>
          </a:xfrm>
        </p:spPr>
        <p:txBody>
          <a:bodyPr/>
          <a:lstStyle/>
          <a:p>
            <a:r>
              <a:rPr lang="en-US" dirty="0"/>
              <a:t>The Middle Colonies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A4D4-AEB5-4B56-AA47-0B3CCA50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47" y="1164500"/>
            <a:ext cx="9905999" cy="3541714"/>
          </a:xfrm>
        </p:spPr>
        <p:txBody>
          <a:bodyPr/>
          <a:lstStyle/>
          <a:p>
            <a:r>
              <a:rPr lang="en-US" dirty="0"/>
              <a:t>NY, NJ, DE, PA form</a:t>
            </a:r>
          </a:p>
          <a:p>
            <a:pPr lvl="1"/>
            <a:r>
              <a:rPr lang="en-US" dirty="0"/>
              <a:t>Bread Colonies</a:t>
            </a:r>
          </a:p>
          <a:p>
            <a:pPr lvl="1"/>
            <a:r>
              <a:rPr lang="en-US" dirty="0"/>
              <a:t>Reliant on rivers</a:t>
            </a:r>
          </a:p>
          <a:p>
            <a:pPr lvl="1"/>
            <a:r>
              <a:rPr lang="en-US" dirty="0"/>
              <a:t>Economy: lumber, shipbuilding </a:t>
            </a:r>
          </a:p>
          <a:p>
            <a:pPr lvl="1"/>
            <a:r>
              <a:rPr lang="en-US" dirty="0"/>
              <a:t>Between New England and Plantations</a:t>
            </a:r>
          </a:p>
          <a:p>
            <a:pPr lvl="1"/>
            <a:r>
              <a:rPr lang="en-US" dirty="0"/>
              <a:t>More industry than S; More farming than N</a:t>
            </a:r>
          </a:p>
          <a:p>
            <a:pPr lvl="1"/>
            <a:r>
              <a:rPr lang="en-US" dirty="0"/>
              <a:t>Ethnically mixed; religious toleration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7ADBB-365D-4357-8E26-768EDF8BF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964" y="0"/>
            <a:ext cx="3792928" cy="33563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8771C0-927A-485F-A797-70A9CD95CFF3}"/>
              </a:ext>
            </a:extLst>
          </p:cNvPr>
          <p:cNvSpPr/>
          <p:nvPr/>
        </p:nvSpPr>
        <p:spPr>
          <a:xfrm>
            <a:off x="5830957" y="3922643"/>
            <a:ext cx="6162260" cy="1997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unrest in England (Church  and Government)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 gets more “hands off” with Colonies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Colonies continue to grow, especially in transportation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A1B257-990D-45FC-B459-0912BE1CD8A8}"/>
              </a:ext>
            </a:extLst>
          </p:cNvPr>
          <p:cNvSpPr/>
          <p:nvPr/>
        </p:nvSpPr>
        <p:spPr>
          <a:xfrm>
            <a:off x="1577009" y="4706214"/>
            <a:ext cx="3949148" cy="1997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1720: Enter one of America’s Founding Fathers…</a:t>
            </a: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31D07D-AD85-4D53-A7D3-959FA9AB2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30" y="5416062"/>
            <a:ext cx="1007305" cy="12879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D75FC9-CC28-42EE-9F97-8571ADF0991D}"/>
              </a:ext>
            </a:extLst>
          </p:cNvPr>
          <p:cNvSpPr/>
          <p:nvPr/>
        </p:nvSpPr>
        <p:spPr>
          <a:xfrm>
            <a:off x="2040835" y="4929809"/>
            <a:ext cx="3087756" cy="1774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5942-7162-44E0-8D57-0F544D1D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10351"/>
            <a:ext cx="9905998" cy="1478570"/>
          </a:xfrm>
        </p:spPr>
        <p:txBody>
          <a:bodyPr/>
          <a:lstStyle/>
          <a:p>
            <a:r>
              <a:rPr lang="en-US" dirty="0"/>
              <a:t>The Goal is Zero!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D6EA-0AB8-4509-A10A-7C28F64B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68219"/>
            <a:ext cx="9905999" cy="52976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Spanish Armada</a:t>
            </a:r>
          </a:p>
          <a:p>
            <a:r>
              <a:rPr lang="en-US" i="1" dirty="0"/>
              <a:t>Mayflower </a:t>
            </a:r>
            <a:r>
              <a:rPr lang="en-US" dirty="0"/>
              <a:t>Compact</a:t>
            </a:r>
            <a:endParaRPr lang="en-US" i="1" dirty="0"/>
          </a:p>
          <a:p>
            <a:r>
              <a:rPr lang="en-US" i="1" dirty="0"/>
              <a:t>Nina, Pina, Santa Maria</a:t>
            </a:r>
          </a:p>
          <a:p>
            <a:r>
              <a:rPr lang="en-US" dirty="0"/>
              <a:t>Pequot War</a:t>
            </a:r>
          </a:p>
          <a:p>
            <a:r>
              <a:rPr lang="en-US" dirty="0"/>
              <a:t>House of Burgesses</a:t>
            </a:r>
          </a:p>
          <a:p>
            <a:r>
              <a:rPr lang="en-US" dirty="0"/>
              <a:t>Fundamental Orders of Connecticut</a:t>
            </a:r>
          </a:p>
          <a:p>
            <a:r>
              <a:rPr lang="en-US" dirty="0"/>
              <a:t>Jamestown</a:t>
            </a:r>
          </a:p>
          <a:p>
            <a:r>
              <a:rPr lang="en-US" dirty="0"/>
              <a:t>Pueblo Revolt</a:t>
            </a:r>
          </a:p>
          <a:p>
            <a:r>
              <a:rPr lang="en-US" dirty="0"/>
              <a:t>King Philip’s War (Metacom’s War)</a:t>
            </a:r>
          </a:p>
          <a:p>
            <a:r>
              <a:rPr lang="en-US" dirty="0"/>
              <a:t>Glorious Revolution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7B5D-6DFC-469E-87E6-208327B4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39" y="-216369"/>
            <a:ext cx="9905998" cy="1478570"/>
          </a:xfrm>
        </p:spPr>
        <p:txBody>
          <a:bodyPr/>
          <a:lstStyle/>
          <a:p>
            <a:r>
              <a:rPr lang="en-US" dirty="0"/>
              <a:t>The Goal is Zero!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7CC282-AB31-44FB-AE73-DFBB7128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62202"/>
            <a:ext cx="9905999" cy="55957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1588</a:t>
            </a:r>
          </a:p>
          <a:p>
            <a:r>
              <a:rPr lang="en-US" dirty="0"/>
              <a:t>1620</a:t>
            </a:r>
          </a:p>
          <a:p>
            <a:r>
              <a:rPr lang="en-US" dirty="0"/>
              <a:t>1492</a:t>
            </a:r>
          </a:p>
          <a:p>
            <a:r>
              <a:rPr lang="en-US" dirty="0"/>
              <a:t>1636</a:t>
            </a:r>
          </a:p>
          <a:p>
            <a:r>
              <a:rPr lang="en-US" dirty="0"/>
              <a:t>1642</a:t>
            </a:r>
          </a:p>
          <a:p>
            <a:r>
              <a:rPr lang="en-US" dirty="0"/>
              <a:t>1639</a:t>
            </a:r>
          </a:p>
          <a:p>
            <a:r>
              <a:rPr lang="en-US" dirty="0"/>
              <a:t>1607</a:t>
            </a:r>
          </a:p>
          <a:p>
            <a:r>
              <a:rPr lang="en-US" dirty="0"/>
              <a:t>1680</a:t>
            </a:r>
          </a:p>
          <a:p>
            <a:r>
              <a:rPr lang="en-US" dirty="0"/>
              <a:t>1675</a:t>
            </a:r>
          </a:p>
          <a:p>
            <a:r>
              <a:rPr lang="en-US" dirty="0"/>
              <a:t>1688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2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5AC2-B391-4F32-AD83-A8D010ED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64664"/>
            <a:ext cx="9905998" cy="1478570"/>
          </a:xfrm>
        </p:spPr>
        <p:txBody>
          <a:bodyPr/>
          <a:lstStyle/>
          <a:p>
            <a:r>
              <a:rPr lang="en-US" dirty="0"/>
              <a:t>Life in Colonies—shaped by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BF75-9642-4151-8ECC-3DF37956E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489" y="1113183"/>
            <a:ext cx="5853146" cy="574481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Religion shapes the Northern (NE) colonies</a:t>
            </a:r>
          </a:p>
          <a:p>
            <a:pPr lvl="1"/>
            <a:r>
              <a:rPr lang="en-US" sz="2400" dirty="0"/>
              <a:t>Protestant Reformation (1577)</a:t>
            </a:r>
          </a:p>
          <a:p>
            <a:pPr lvl="1"/>
            <a:r>
              <a:rPr lang="en-US" sz="2400" dirty="0"/>
              <a:t>Calvinism</a:t>
            </a:r>
          </a:p>
          <a:p>
            <a:pPr lvl="2"/>
            <a:r>
              <a:rPr lang="en-US" sz="2000" dirty="0"/>
              <a:t>From Calvin—Presbyterians, Puritans, Huguenots, etc.</a:t>
            </a:r>
          </a:p>
          <a:p>
            <a:pPr lvl="2"/>
            <a:endParaRPr lang="en-US" sz="2000" dirty="0"/>
          </a:p>
          <a:p>
            <a:r>
              <a:rPr lang="en-US" sz="2800" dirty="0"/>
              <a:t>Puritanism and the “elect”</a:t>
            </a:r>
          </a:p>
          <a:p>
            <a:pPr lvl="1"/>
            <a:r>
              <a:rPr lang="en-US" sz="2400" dirty="0"/>
              <a:t>Purify the Church of England from Catholicism </a:t>
            </a:r>
          </a:p>
          <a:p>
            <a:pPr lvl="1"/>
            <a:r>
              <a:rPr lang="en-US" sz="2400" dirty="0"/>
              <a:t>Typically poorer – reassured by Calvinism </a:t>
            </a:r>
          </a:p>
          <a:p>
            <a:pPr lvl="1"/>
            <a:r>
              <a:rPr lang="en-US" sz="2400" dirty="0"/>
              <a:t>Visible Saints = membership</a:t>
            </a:r>
          </a:p>
          <a:p>
            <a:pPr lvl="2"/>
            <a:r>
              <a:rPr lang="en-US" sz="2000" dirty="0"/>
              <a:t>Church of England enrolls all—separatists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80F1D-A84D-474E-A67E-572E804F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3524250" cy="5143500"/>
          </a:xfrm>
          <a:prstGeom prst="rect">
            <a:avLst/>
          </a:prstGeom>
        </p:spPr>
      </p:pic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693A07B5-5712-4A6A-911C-0416B8B37CCC}"/>
              </a:ext>
            </a:extLst>
          </p:cNvPr>
          <p:cNvSpPr/>
          <p:nvPr/>
        </p:nvSpPr>
        <p:spPr>
          <a:xfrm>
            <a:off x="2226364" y="5075583"/>
            <a:ext cx="3114261" cy="164326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and economy shaped by geography / agriculture—still to this day!</a:t>
            </a: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65154796-0FF8-4CC8-BAA4-521C185A0FF9}"/>
              </a:ext>
            </a:extLst>
          </p:cNvPr>
          <p:cNvSpPr/>
          <p:nvPr/>
        </p:nvSpPr>
        <p:spPr>
          <a:xfrm>
            <a:off x="2980151" y="2764794"/>
            <a:ext cx="2532753" cy="1643269"/>
          </a:xfrm>
          <a:prstGeom prst="leftArrowCallout">
            <a:avLst>
              <a:gd name="adj1" fmla="val 15323"/>
              <a:gd name="adj2" fmla="val 25000"/>
              <a:gd name="adj3" fmla="val 25806"/>
              <a:gd name="adj4" fmla="val 76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shaped by and built on religion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620079-5A44-4C72-97D9-0778D0B71248}"/>
              </a:ext>
            </a:extLst>
          </p:cNvPr>
          <p:cNvSpPr/>
          <p:nvPr/>
        </p:nvSpPr>
        <p:spPr>
          <a:xfrm>
            <a:off x="-106018" y="2517913"/>
            <a:ext cx="1353447" cy="147857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4186D51-E567-411B-8FE0-38AD68BA3265}"/>
              </a:ext>
            </a:extLst>
          </p:cNvPr>
          <p:cNvSpPr/>
          <p:nvPr/>
        </p:nvSpPr>
        <p:spPr>
          <a:xfrm rot="20829160">
            <a:off x="410817" y="3996483"/>
            <a:ext cx="357809" cy="93332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8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09EA-F7D0-49C1-8B08-4FFE67CE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Plymouth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B23B3-E95E-41D6-B931-60D71E55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97087"/>
          </a:xfrm>
        </p:spPr>
        <p:txBody>
          <a:bodyPr>
            <a:normAutofit/>
          </a:bodyPr>
          <a:lstStyle/>
          <a:p>
            <a:r>
              <a:rPr lang="en-US" dirty="0"/>
              <a:t>Pilgrims</a:t>
            </a:r>
          </a:p>
          <a:p>
            <a:pPr lvl="1"/>
            <a:r>
              <a:rPr lang="en-US" dirty="0"/>
              <a:t>1608—Holland; “Dutchification”</a:t>
            </a:r>
          </a:p>
          <a:p>
            <a:pPr lvl="1"/>
            <a:r>
              <a:rPr lang="en-US" dirty="0"/>
              <a:t>Virginia Company</a:t>
            </a:r>
          </a:p>
          <a:p>
            <a:pPr lvl="1"/>
            <a:r>
              <a:rPr lang="en-US" dirty="0"/>
              <a:t>1620—</a:t>
            </a:r>
            <a:r>
              <a:rPr lang="en-US" i="1" dirty="0"/>
              <a:t>Mayflower </a:t>
            </a:r>
            <a:r>
              <a:rPr lang="en-US" dirty="0"/>
              <a:t>lands in Plymouth (misses target!)</a:t>
            </a:r>
          </a:p>
          <a:p>
            <a:pPr lvl="2"/>
            <a:r>
              <a:rPr lang="en-US" dirty="0"/>
              <a:t>102 passengers—less than half were separatists </a:t>
            </a:r>
          </a:p>
          <a:p>
            <a:pPr lvl="1"/>
            <a:r>
              <a:rPr lang="en-US" b="1" dirty="0"/>
              <a:t>MAYFLOWER COMPACT</a:t>
            </a:r>
          </a:p>
          <a:p>
            <a:pPr lvl="2"/>
            <a:r>
              <a:rPr lang="en-US" u="sng" dirty="0"/>
              <a:t>NOT</a:t>
            </a:r>
            <a:r>
              <a:rPr lang="en-US" dirty="0"/>
              <a:t> a constitution, BUT…</a:t>
            </a:r>
          </a:p>
          <a:p>
            <a:pPr lvl="2"/>
            <a:r>
              <a:rPr lang="en-US" dirty="0"/>
              <a:t>Forms a simply government</a:t>
            </a:r>
          </a:p>
          <a:p>
            <a:pPr lvl="2"/>
            <a:r>
              <a:rPr lang="en-US" dirty="0"/>
              <a:t>Majority rule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F22FA-36A4-4AEB-A9FA-FF1D440C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260">
            <a:off x="9080448" y="217015"/>
            <a:ext cx="2928355" cy="218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0AC43B-E217-4AB2-86BB-4D3BC3D4D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8623">
            <a:off x="9160347" y="2152760"/>
            <a:ext cx="2755678" cy="2003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66B4E-6864-4DD1-BFE0-3D01E49CA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2208">
            <a:off x="8994497" y="4544089"/>
            <a:ext cx="3087378" cy="2048896"/>
          </a:xfrm>
          <a:prstGeom prst="rect">
            <a:avLst/>
          </a:prstGeom>
        </p:spPr>
      </p:pic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D21DF46F-11A1-4840-AEDE-323134274B22}"/>
              </a:ext>
            </a:extLst>
          </p:cNvPr>
          <p:cNvSpPr/>
          <p:nvPr/>
        </p:nvSpPr>
        <p:spPr>
          <a:xfrm rot="20926410">
            <a:off x="4691270" y="4488734"/>
            <a:ext cx="3816625" cy="236926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legal grounds or permission to do this!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B4E33D-4056-4DEA-AECE-EDE307B94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693" y="208235"/>
            <a:ext cx="3361321" cy="23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D4FC-041A-4C30-815E-C47231DA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412540"/>
            <a:ext cx="9905998" cy="1478570"/>
          </a:xfrm>
        </p:spPr>
        <p:txBody>
          <a:bodyPr/>
          <a:lstStyle/>
          <a:p>
            <a:r>
              <a:rPr lang="en-US" dirty="0"/>
              <a:t>Life in Plymouth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6AF8-8FDC-46C0-B835-798F4C35B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236" y="583096"/>
            <a:ext cx="9905999" cy="46252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Similar to Jamestown—very difficult</a:t>
            </a:r>
          </a:p>
          <a:p>
            <a:pPr lvl="1"/>
            <a:r>
              <a:rPr lang="en-US" dirty="0"/>
              <a:t>First winter:  44 / 102 settlers survive </a:t>
            </a:r>
          </a:p>
          <a:p>
            <a:pPr lvl="1"/>
            <a:r>
              <a:rPr lang="en-US" dirty="0"/>
              <a:t>None of them leave when </a:t>
            </a:r>
            <a:r>
              <a:rPr lang="en-US" i="1" dirty="0"/>
              <a:t>Mayflower</a:t>
            </a:r>
            <a:r>
              <a:rPr lang="en-US" dirty="0"/>
              <a:t> heads to England </a:t>
            </a:r>
          </a:p>
          <a:p>
            <a:endParaRPr lang="en-US" dirty="0"/>
          </a:p>
          <a:p>
            <a:r>
              <a:rPr lang="en-US" dirty="0"/>
              <a:t>Puritans—God blesses his children</a:t>
            </a:r>
          </a:p>
          <a:p>
            <a:pPr lvl="1"/>
            <a:r>
              <a:rPr lang="en-US" dirty="0"/>
              <a:t>Next fall—first Thanksgiving (harvest)</a:t>
            </a:r>
          </a:p>
          <a:p>
            <a:pPr lvl="1"/>
            <a:r>
              <a:rPr lang="en-US" dirty="0"/>
              <a:t>Colony grows!</a:t>
            </a:r>
          </a:p>
          <a:p>
            <a:endParaRPr lang="en-US" dirty="0"/>
          </a:p>
          <a:p>
            <a:r>
              <a:rPr lang="en-US" dirty="0"/>
              <a:t>William Bradford (elected 30 times); merges with MA</a:t>
            </a:r>
          </a:p>
          <a:p>
            <a:pPr lvl="1"/>
            <a:r>
              <a:rPr lang="en-US" dirty="0"/>
              <a:t>11,000 settlers!</a:t>
            </a:r>
          </a:p>
          <a:p>
            <a:endParaRPr lang="en-US" dirty="0"/>
          </a:p>
          <a:p>
            <a:r>
              <a:rPr lang="en-US" dirty="0"/>
              <a:t>First governor—John Winthrop (19 years)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C3481-AEF5-49B0-A552-EB38F318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398" y="0"/>
            <a:ext cx="3934602" cy="252060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F5F848-D6FD-4D4E-B35C-F0404ECF2F33}"/>
              </a:ext>
            </a:extLst>
          </p:cNvPr>
          <p:cNvSpPr/>
          <p:nvPr/>
        </p:nvSpPr>
        <p:spPr>
          <a:xfrm>
            <a:off x="7712765" y="3167270"/>
            <a:ext cx="4333461" cy="3541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>
                <a:solidFill>
                  <a:schemeClr val="bg1"/>
                </a:solidFill>
              </a:rPr>
              <a:t>Economy:</a:t>
            </a:r>
          </a:p>
          <a:p>
            <a:pPr algn="ctr"/>
            <a:endParaRPr lang="en-US" sz="2800" b="1" i="1" u="sng" dirty="0">
              <a:solidFill>
                <a:schemeClr val="bg1"/>
              </a:solidFill>
            </a:endParaRPr>
          </a:p>
          <a:p>
            <a:pPr algn="ctr"/>
            <a:endParaRPr lang="en-US" sz="2800" b="1" i="1" u="sng" dirty="0">
              <a:solidFill>
                <a:schemeClr val="bg1"/>
              </a:solidFill>
            </a:endParaRPr>
          </a:p>
          <a:p>
            <a:pPr algn="ctr"/>
            <a:endParaRPr lang="en-US" sz="2800" b="1" i="1" u="sng" dirty="0">
              <a:solidFill>
                <a:schemeClr val="bg1"/>
              </a:solidFill>
            </a:endParaRPr>
          </a:p>
          <a:p>
            <a:pPr algn="ctr"/>
            <a:endParaRPr lang="en-US" sz="2800" b="1" i="1" u="sng" dirty="0">
              <a:solidFill>
                <a:schemeClr val="bg1"/>
              </a:solidFill>
            </a:endParaRPr>
          </a:p>
          <a:p>
            <a:pPr algn="ctr"/>
            <a:endParaRPr lang="en-US" sz="2800" b="1" i="1" u="sng" dirty="0">
              <a:solidFill>
                <a:schemeClr val="bg1"/>
              </a:solidFill>
            </a:endParaRPr>
          </a:p>
          <a:p>
            <a:pPr algn="ctr"/>
            <a:endParaRPr lang="en-US" sz="2800" b="1" i="1" u="sng" dirty="0">
              <a:solidFill>
                <a:schemeClr val="bg1"/>
              </a:solidFill>
            </a:endParaRPr>
          </a:p>
          <a:p>
            <a:pPr algn="ctr"/>
            <a:endParaRPr lang="en-US" sz="2800" b="1" i="1" u="sng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7E49B-6B18-4558-B75B-EC519A0F2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441" y="3770140"/>
            <a:ext cx="1800666" cy="1350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39B74-F026-4179-84A9-D626938D8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790"/>
          <a:stretch/>
        </p:blipFill>
        <p:spPr>
          <a:xfrm>
            <a:off x="9722071" y="3682457"/>
            <a:ext cx="2306407" cy="1525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CA7C2-1B04-47A4-8D2C-54A462B7D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552" y="5298003"/>
            <a:ext cx="2306407" cy="1321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1EC179-A1AA-48F7-B358-C79300DB7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0312" y="5298003"/>
            <a:ext cx="1677732" cy="13212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AADC31-35A8-4768-8093-C3A4B7C5AC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6982" y="5120639"/>
            <a:ext cx="1186796" cy="1780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4851A3-0AE8-4071-B62F-5FB005500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131" y="5064230"/>
            <a:ext cx="2034114" cy="178019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45E22F0A-85DB-4F08-B869-E41630377B12}"/>
              </a:ext>
            </a:extLst>
          </p:cNvPr>
          <p:cNvSpPr/>
          <p:nvPr/>
        </p:nvSpPr>
        <p:spPr>
          <a:xfrm>
            <a:off x="5153245" y="4928790"/>
            <a:ext cx="2444167" cy="1780194"/>
          </a:xfrm>
          <a:prstGeom prst="rightArrow">
            <a:avLst>
              <a:gd name="adj1" fmla="val 50000"/>
              <a:gd name="adj2" fmla="val 3883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City on a Hill</a:t>
            </a:r>
          </a:p>
        </p:txBody>
      </p:sp>
    </p:spTree>
    <p:extLst>
      <p:ext uri="{BB962C8B-B14F-4D97-AF65-F5344CB8AC3E}">
        <p14:creationId xmlns:p14="http://schemas.microsoft.com/office/powerpoint/2010/main" val="35901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3356D3-E664-47AF-AD7E-6084D6D1C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76605"/>
              </p:ext>
            </p:extLst>
          </p:nvPr>
        </p:nvGraphicFramePr>
        <p:xfrm>
          <a:off x="92765" y="719666"/>
          <a:ext cx="1200647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235">
                  <a:extLst>
                    <a:ext uri="{9D8B030D-6E8A-4147-A177-3AD203B41FA5}">
                      <a16:colId xmlns:a16="http://schemas.microsoft.com/office/drawing/2014/main" val="3927138070"/>
                    </a:ext>
                  </a:extLst>
                </a:gridCol>
                <a:gridCol w="6003235">
                  <a:extLst>
                    <a:ext uri="{9D8B030D-6E8A-4147-A177-3AD203B41FA5}">
                      <a16:colId xmlns:a16="http://schemas.microsoft.com/office/drawing/2014/main" val="4972331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solidFill>
                            <a:schemeClr val="bg1"/>
                          </a:solidFill>
                        </a:rPr>
                        <a:t>Building the Massachusetts Bay Colony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8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Open to “free men”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Must be a male in a Puritan Congregation &amp; a visible saint!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638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Church membership?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Vote!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93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You’re a woman?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You can’t vote!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26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When the men vote…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Rule of the majority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0056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7D052B5-BF3E-4527-B1BC-D80E9A191EEE}"/>
              </a:ext>
            </a:extLst>
          </p:cNvPr>
          <p:cNvSpPr/>
          <p:nvPr/>
        </p:nvSpPr>
        <p:spPr>
          <a:xfrm>
            <a:off x="92764" y="1311559"/>
            <a:ext cx="6069493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7A9B3E-5B74-418D-BEF6-44B2824FD2D2}"/>
              </a:ext>
            </a:extLst>
          </p:cNvPr>
          <p:cNvSpPr/>
          <p:nvPr/>
        </p:nvSpPr>
        <p:spPr>
          <a:xfrm>
            <a:off x="6162254" y="1311559"/>
            <a:ext cx="5738197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A309D-E29C-4820-908C-9C4A985A2694}"/>
              </a:ext>
            </a:extLst>
          </p:cNvPr>
          <p:cNvSpPr/>
          <p:nvPr/>
        </p:nvSpPr>
        <p:spPr>
          <a:xfrm>
            <a:off x="92764" y="1686492"/>
            <a:ext cx="6069492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88F62-E109-4EF4-8D88-86CAD02D9FC1}"/>
              </a:ext>
            </a:extLst>
          </p:cNvPr>
          <p:cNvSpPr/>
          <p:nvPr/>
        </p:nvSpPr>
        <p:spPr>
          <a:xfrm>
            <a:off x="6162254" y="1669774"/>
            <a:ext cx="5738196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26467F-1D1B-470C-A4FD-6CCDE3B11A31}"/>
              </a:ext>
            </a:extLst>
          </p:cNvPr>
          <p:cNvSpPr/>
          <p:nvPr/>
        </p:nvSpPr>
        <p:spPr>
          <a:xfrm>
            <a:off x="92763" y="2014331"/>
            <a:ext cx="6069492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53376-0A3E-4664-9DB8-68954D1F5490}"/>
              </a:ext>
            </a:extLst>
          </p:cNvPr>
          <p:cNvSpPr/>
          <p:nvPr/>
        </p:nvSpPr>
        <p:spPr>
          <a:xfrm>
            <a:off x="6162255" y="2014331"/>
            <a:ext cx="5738196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AD63E0-44EF-466D-8A93-0CA192190CD3}"/>
              </a:ext>
            </a:extLst>
          </p:cNvPr>
          <p:cNvSpPr/>
          <p:nvPr/>
        </p:nvSpPr>
        <p:spPr>
          <a:xfrm>
            <a:off x="92762" y="2389264"/>
            <a:ext cx="6003237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D816A-0FF9-4EBA-9D66-4FEE772F25F2}"/>
              </a:ext>
            </a:extLst>
          </p:cNvPr>
          <p:cNvSpPr/>
          <p:nvPr/>
        </p:nvSpPr>
        <p:spPr>
          <a:xfrm>
            <a:off x="6162255" y="2372546"/>
            <a:ext cx="5738196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D64D1604-D503-4477-9319-2BD71CACB75C}"/>
              </a:ext>
            </a:extLst>
          </p:cNvPr>
          <p:cNvSpPr/>
          <p:nvPr/>
        </p:nvSpPr>
        <p:spPr>
          <a:xfrm>
            <a:off x="0" y="2820455"/>
            <a:ext cx="6908886" cy="260745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 for its time—still not a democracy! Can’t let everyone rule—people are too stupid!</a:t>
            </a:r>
          </a:p>
        </p:txBody>
      </p:sp>
      <p:sp>
        <p:nvSpPr>
          <p:cNvPr id="21" name="Rectangle: Diagonal Corners Snipped 20">
            <a:extLst>
              <a:ext uri="{FF2B5EF4-FFF2-40B4-BE49-F238E27FC236}">
                <a16:creationId xmlns:a16="http://schemas.microsoft.com/office/drawing/2014/main" id="{0A594053-0ED3-4575-B012-8F6E9D575725}"/>
              </a:ext>
            </a:extLst>
          </p:cNvPr>
          <p:cNvSpPr/>
          <p:nvPr/>
        </p:nvSpPr>
        <p:spPr>
          <a:xfrm>
            <a:off x="6957391" y="3429001"/>
            <a:ext cx="4426226" cy="3104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Ultimate Purpose of Colony: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-Apply and enforce God’s law—it applies to all. Believers or otherwise!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-To do this, you must support the church. How? Taxes!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964D84-B0A8-4DCF-91E5-EDDAA5E05D71}"/>
              </a:ext>
            </a:extLst>
          </p:cNvPr>
          <p:cNvSpPr/>
          <p:nvPr/>
        </p:nvSpPr>
        <p:spPr>
          <a:xfrm>
            <a:off x="6957391" y="3429000"/>
            <a:ext cx="4426226" cy="3104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08696D3F-EA78-43CD-AB71-FC09ECA643D7}"/>
              </a:ext>
            </a:extLst>
          </p:cNvPr>
          <p:cNvSpPr/>
          <p:nvPr/>
        </p:nvSpPr>
        <p:spPr>
          <a:xfrm>
            <a:off x="212035" y="5546441"/>
            <a:ext cx="6586330" cy="1159159"/>
          </a:xfrm>
          <a:prstGeom prst="parallelogram">
            <a:avLst>
              <a:gd name="adj" fmla="val 49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place membership? –open investigation in to your life. No privacy.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81A577-087C-42C6-B65D-DB5AF4DBA650}"/>
              </a:ext>
            </a:extLst>
          </p:cNvPr>
          <p:cNvGrpSpPr/>
          <p:nvPr/>
        </p:nvGrpSpPr>
        <p:grpSpPr>
          <a:xfrm>
            <a:off x="7088621" y="3283528"/>
            <a:ext cx="4407115" cy="3104322"/>
            <a:chOff x="7088621" y="3283528"/>
            <a:chExt cx="4407115" cy="31043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AF621B-EE37-4879-B7B6-B1BFE7407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73830">
              <a:off x="7411102" y="3283528"/>
              <a:ext cx="4084634" cy="310432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09A518-67ED-4C0E-8CFD-DEC58BC89242}"/>
                </a:ext>
              </a:extLst>
            </p:cNvPr>
            <p:cNvSpPr/>
            <p:nvPr/>
          </p:nvSpPr>
          <p:spPr>
            <a:xfrm rot="581071">
              <a:off x="7088621" y="5739533"/>
              <a:ext cx="428969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John Cotton; Preached 6 hours / day; critic of Church of England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6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0EE6-40C3-494E-9295-5026E5EB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A Day in the Life of a Puritan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CD810-831B-4038-9898-B1A9DDEB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05948"/>
            <a:ext cx="9905999" cy="5652052"/>
          </a:xfrm>
        </p:spPr>
        <p:txBody>
          <a:bodyPr>
            <a:normAutofit/>
          </a:bodyPr>
          <a:lstStyle/>
          <a:p>
            <a:r>
              <a:rPr lang="en-US" sz="2800" dirty="0"/>
              <a:t>Church</a:t>
            </a:r>
          </a:p>
          <a:p>
            <a:pPr lvl="1"/>
            <a:r>
              <a:rPr lang="en-US" sz="2400" dirty="0"/>
              <a:t>Hires / fires ministers</a:t>
            </a:r>
          </a:p>
          <a:p>
            <a:pPr lvl="1"/>
            <a:r>
              <a:rPr lang="en-US" sz="2400" dirty="0"/>
              <a:t>Sets salary</a:t>
            </a:r>
          </a:p>
          <a:p>
            <a:pPr lvl="1"/>
            <a:r>
              <a:rPr lang="en-US" sz="2400" dirty="0"/>
              <a:t>Cannot hold political office</a:t>
            </a:r>
          </a:p>
          <a:p>
            <a:pPr lvl="2"/>
            <a:r>
              <a:rPr lang="en-US" sz="2000" b="1" i="1" dirty="0"/>
              <a:t>First hint of a separation between church and state</a:t>
            </a:r>
          </a:p>
          <a:p>
            <a:endParaRPr lang="en-US" sz="2800" b="1" i="1" dirty="0"/>
          </a:p>
          <a:p>
            <a:r>
              <a:rPr lang="en-US" sz="2800" dirty="0"/>
              <a:t>Daily Life</a:t>
            </a:r>
          </a:p>
          <a:p>
            <a:pPr lvl="1"/>
            <a:r>
              <a:rPr lang="en-US" sz="2400" dirty="0"/>
              <a:t>“Calling” is to do God’s work</a:t>
            </a:r>
          </a:p>
          <a:p>
            <a:pPr lvl="2"/>
            <a:r>
              <a:rPr lang="en-US" sz="2000" dirty="0"/>
              <a:t>Still eat, drink and sing, BUT…</a:t>
            </a:r>
          </a:p>
          <a:p>
            <a:pPr lvl="2"/>
            <a:r>
              <a:rPr lang="en-US" sz="2000" dirty="0"/>
              <a:t>PDA</a:t>
            </a:r>
          </a:p>
          <a:p>
            <a:pPr lvl="1"/>
            <a:r>
              <a:rPr lang="en-US" sz="2400" dirty="0"/>
              <a:t>Doomsday Poem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BC3A8-B25E-49BF-9AA1-F5CC2268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223" y="346416"/>
            <a:ext cx="2690593" cy="3719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143EA-9C17-42C4-99CA-EDD960C2A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035" y="384332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7AAB-AEA7-4604-B8D9-472746D1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89865"/>
            <a:ext cx="9905998" cy="1478570"/>
          </a:xfrm>
        </p:spPr>
        <p:txBody>
          <a:bodyPr/>
          <a:lstStyle/>
          <a:p>
            <a:r>
              <a:rPr lang="en-US" dirty="0"/>
              <a:t>Dissent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C611A-9D85-429B-988E-8C4752B4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46922"/>
            <a:ext cx="9905999" cy="5645425"/>
          </a:xfrm>
        </p:spPr>
        <p:txBody>
          <a:bodyPr>
            <a:normAutofit/>
          </a:bodyPr>
          <a:lstStyle/>
          <a:p>
            <a:r>
              <a:rPr lang="en-US" dirty="0"/>
              <a:t>Quakers</a:t>
            </a:r>
          </a:p>
          <a:p>
            <a:pPr lvl="1"/>
            <a:r>
              <a:rPr lang="en-US" dirty="0"/>
              <a:t>Fined, hanged, flogged for challenging authority of Puritans</a:t>
            </a:r>
          </a:p>
          <a:p>
            <a:endParaRPr lang="en-US" dirty="0"/>
          </a:p>
          <a:p>
            <a:r>
              <a:rPr lang="en-US" dirty="0"/>
              <a:t>Anne Hutchinson</a:t>
            </a:r>
          </a:p>
          <a:p>
            <a:pPr lvl="1"/>
            <a:r>
              <a:rPr lang="en-US" dirty="0"/>
              <a:t>14 kids. Talkative. Smart.</a:t>
            </a:r>
          </a:p>
          <a:p>
            <a:pPr lvl="2"/>
            <a:r>
              <a:rPr lang="en-US" i="1" dirty="0"/>
              <a:t>Holy life is no sign of salvation from God</a:t>
            </a:r>
          </a:p>
          <a:p>
            <a:pPr lvl="2"/>
            <a:r>
              <a:rPr lang="en-US" i="1" dirty="0"/>
              <a:t>Bible studies at home</a:t>
            </a:r>
          </a:p>
          <a:p>
            <a:pPr lvl="2"/>
            <a:r>
              <a:rPr lang="en-US" i="1" dirty="0"/>
              <a:t>Truly saved need not follow God’s law or man’s law</a:t>
            </a:r>
          </a:p>
          <a:p>
            <a:pPr lvl="1"/>
            <a:r>
              <a:rPr lang="en-US" dirty="0"/>
              <a:t>Antinomianism / high heresy</a:t>
            </a:r>
          </a:p>
          <a:p>
            <a:pPr lvl="1"/>
            <a:r>
              <a:rPr lang="en-US" dirty="0"/>
              <a:t>Put on trial—can’t catch her</a:t>
            </a:r>
          </a:p>
          <a:p>
            <a:pPr lvl="2"/>
            <a:r>
              <a:rPr lang="en-US" dirty="0"/>
              <a:t>“Revelation from God”</a:t>
            </a:r>
          </a:p>
          <a:p>
            <a:pPr lvl="1"/>
            <a:r>
              <a:rPr lang="en-US" dirty="0"/>
              <a:t>Banished…then killed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71859-832C-4D3E-9F50-9E09E2CBF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061" y="-1"/>
            <a:ext cx="2676939" cy="3543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5D501-C5CF-4860-B249-76866A74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563" y="2816773"/>
            <a:ext cx="3425159" cy="39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A865-84DA-4925-B240-47C85907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Roger Williams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48CE-077C-4C89-944F-4BCFAB2B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98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filter—calls for separation from Church of England</a:t>
            </a:r>
          </a:p>
          <a:p>
            <a:endParaRPr lang="en-US" dirty="0"/>
          </a:p>
          <a:p>
            <a:r>
              <a:rPr lang="en-US" dirty="0"/>
              <a:t>Shamed the charter of the Bay Colony</a:t>
            </a:r>
          </a:p>
          <a:p>
            <a:pPr lvl="1"/>
            <a:r>
              <a:rPr lang="en-US" dirty="0"/>
              <a:t>No legal, justified right to take land from Natives</a:t>
            </a:r>
          </a:p>
          <a:p>
            <a:endParaRPr lang="en-US" dirty="0"/>
          </a:p>
          <a:p>
            <a:r>
              <a:rPr lang="en-US" dirty="0"/>
              <a:t>Government should not regulate religious behavior</a:t>
            </a:r>
          </a:p>
          <a:p>
            <a:endParaRPr lang="en-US" dirty="0"/>
          </a:p>
          <a:p>
            <a:r>
              <a:rPr lang="en-US" dirty="0"/>
              <a:t>1635—banished for “dangerous ideas”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12A6A-FACD-478E-A28C-62087AAD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298" y="1738319"/>
            <a:ext cx="401970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79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227</TotalTime>
  <Words>1569</Words>
  <Application>Microsoft Office PowerPoint</Application>
  <PresentationFormat>Widescreen</PresentationFormat>
  <Paragraphs>316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Tw Cen MT</vt:lpstr>
      <vt:lpstr>Wingdings</vt:lpstr>
      <vt:lpstr>Circuit</vt:lpstr>
      <vt:lpstr>Settling the Northern Colonies</vt:lpstr>
      <vt:lpstr>Defining Regions</vt:lpstr>
      <vt:lpstr>Life in Colonies—shaped by Geography</vt:lpstr>
      <vt:lpstr>Plymouth</vt:lpstr>
      <vt:lpstr>Life in Plymouth</vt:lpstr>
      <vt:lpstr>PowerPoint Presentation</vt:lpstr>
      <vt:lpstr>A Day in the Life of a Puritan</vt:lpstr>
      <vt:lpstr>Dissent</vt:lpstr>
      <vt:lpstr>Roger Williams</vt:lpstr>
      <vt:lpstr>Rhode Island</vt:lpstr>
      <vt:lpstr>New England Grows</vt:lpstr>
      <vt:lpstr>Pequot War</vt:lpstr>
      <vt:lpstr>So…Why War?</vt:lpstr>
      <vt:lpstr>Native’s Response</vt:lpstr>
      <vt:lpstr>Seeds of Independence</vt:lpstr>
      <vt:lpstr>Backlash</vt:lpstr>
      <vt:lpstr>The First Revolution</vt:lpstr>
      <vt:lpstr>England’s Response</vt:lpstr>
      <vt:lpstr>Old and New Netherlands</vt:lpstr>
      <vt:lpstr>The Dutch</vt:lpstr>
      <vt:lpstr>The Dutch, New York</vt:lpstr>
      <vt:lpstr>Pennsylvania</vt:lpstr>
      <vt:lpstr>PA Formally Launches</vt:lpstr>
      <vt:lpstr>Set-Up of Pennsylvania</vt:lpstr>
      <vt:lpstr>The Middle Colonies</vt:lpstr>
      <vt:lpstr>The Goal is Zero!</vt:lpstr>
      <vt:lpstr>The Goal is Zero!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Settling the Northern Colonies</dc:title>
  <dc:creator>Ryan</dc:creator>
  <cp:lastModifiedBy>Ryan</cp:lastModifiedBy>
  <cp:revision>26</cp:revision>
  <dcterms:created xsi:type="dcterms:W3CDTF">2018-09-04T02:42:13Z</dcterms:created>
  <dcterms:modified xsi:type="dcterms:W3CDTF">2018-09-06T05:48:13Z</dcterms:modified>
</cp:coreProperties>
</file>